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2" r:id="rId16"/>
    <p:sldId id="273" r:id="rId17"/>
    <p:sldId id="269" r:id="rId18"/>
    <p:sldId id="274" r:id="rId19"/>
    <p:sldId id="270" r:id="rId20"/>
    <p:sldId id="271" r:id="rId21"/>
  </p:sldIdLst>
  <p:sldSz cx="12192000" cy="6858000"/>
  <p:notesSz cx="6858000" cy="9144000"/>
  <p:embeddedFontLst>
    <p:embeddedFont>
      <p:font typeface="Cambria Math" panose="02040503050406030204" pitchFamily="18" charset="0"/>
      <p:regular r:id="rId23"/>
    </p:embeddedFont>
    <p:embeddedFont>
      <p:font typeface="Roboto" panose="020B0604020202020204" charset="0"/>
      <p:regular r:id="rId24"/>
      <p:bold r:id="rId25"/>
      <p:italic r:id="rId26"/>
      <p:boldItalic r:id="rId27"/>
    </p:embeddedFont>
    <p:embeddedFont>
      <p:font typeface="Roboto Medium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483">
          <p15:clr>
            <a:srgbClr val="A4A3A4"/>
          </p15:clr>
        </p15:guide>
        <p15:guide id="4" orient="horz" pos="436">
          <p15:clr>
            <a:srgbClr val="A4A3A4"/>
          </p15:clr>
        </p15:guide>
        <p15:guide id="5" orient="horz" pos="3793">
          <p15:clr>
            <a:srgbClr val="A4A3A4"/>
          </p15:clr>
        </p15:guide>
        <p15:guide id="6" pos="5518">
          <p15:clr>
            <a:srgbClr val="A4A3A4"/>
          </p15:clr>
        </p15:guide>
        <p15:guide id="7" pos="7197">
          <p15:clr>
            <a:srgbClr val="A4A3A4"/>
          </p15:clr>
        </p15:guide>
        <p15:guide id="8" pos="2162">
          <p15:clr>
            <a:srgbClr val="A4A3A4"/>
          </p15:clr>
        </p15:guide>
        <p15:guide id="9" pos="3341">
          <p15:clr>
            <a:srgbClr val="A4A3A4"/>
          </p15:clr>
        </p15:guide>
        <p15:guide id="10" pos="43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>
        <p:guide orient="horz" pos="2160"/>
        <p:guide pos="3840"/>
        <p:guide pos="483"/>
        <p:guide orient="horz" pos="436"/>
        <p:guide orient="horz" pos="3793"/>
        <p:guide pos="5518"/>
        <p:guide pos="7197"/>
        <p:guide pos="2162"/>
        <p:guide pos="3341"/>
        <p:guide pos="43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85520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01377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03789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Титульный слайд">
  <p:cSld name="2_Титульный слайд">
    <p:bg>
      <p:bgPr>
        <a:solidFill>
          <a:schemeClr val="dk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sz="7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body" idx="1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Титульный слайд">
  <p:cSld name="4_Титульный слайд">
    <p:bg>
      <p:bgPr>
        <a:solidFill>
          <a:srgbClr val="6E32E0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sz="72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body" idx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Только заголовок">
  <p:cSld name="13_Только заголовок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3"/>
          <p:cNvSpPr txBox="1">
            <a:spLocks noGrp="1"/>
          </p:cNvSpPr>
          <p:nvPr>
            <p:ph type="body" idx="1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>
            <a:spLocks noGrp="1"/>
          </p:cNvSpPr>
          <p:nvPr>
            <p:ph type="pic" idx="2"/>
          </p:nvPr>
        </p:nvSpPr>
        <p:spPr>
          <a:xfrm>
            <a:off x="-1" y="13465"/>
            <a:ext cx="7958667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Только заголовок">
  <p:cSld name="15_Только заголовок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690847" y="654803"/>
            <a:ext cx="3127009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body" idx="2"/>
          </p:nvPr>
        </p:nvSpPr>
        <p:spPr>
          <a:xfrm>
            <a:off x="690847" y="2506662"/>
            <a:ext cx="3127010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Только заголовок">
  <p:cSld name="21_Только заголовок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/>
          <p:nvPr/>
        </p:nvSpPr>
        <p:spPr>
          <a:xfrm>
            <a:off x="0" y="0"/>
            <a:ext cx="4233334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8" name="Google Shape;5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>
            <a:spLocks noGrp="1"/>
          </p:cNvSpPr>
          <p:nvPr>
            <p:ph type="body" idx="1"/>
          </p:nvPr>
        </p:nvSpPr>
        <p:spPr>
          <a:xfrm>
            <a:off x="4233334" y="0"/>
            <a:ext cx="7958666" cy="6844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2"/>
          </p:nvPr>
        </p:nvSpPr>
        <p:spPr>
          <a:xfrm>
            <a:off x="690847" y="2506662"/>
            <a:ext cx="3155290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690847" y="874849"/>
            <a:ext cx="3505540" cy="1380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Только заголовок">
  <p:cSld name="14_Только заголовок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/>
        </p:nvSpPr>
        <p:spPr>
          <a:xfrm>
            <a:off x="0" y="0"/>
            <a:ext cx="7958666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4" name="Google Shape;64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8666447" y="1717992"/>
            <a:ext cx="2814353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>
            <a:spLocks noGrp="1"/>
          </p:cNvSpPr>
          <p:nvPr>
            <p:ph type="pic" idx="2"/>
          </p:nvPr>
        </p:nvSpPr>
        <p:spPr>
          <a:xfrm>
            <a:off x="775294" y="775295"/>
            <a:ext cx="6393557" cy="5159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8_Только заголовок">
  <p:cSld name="18_Только заголовок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775296" y="2641600"/>
            <a:ext cx="10649944" cy="360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pic>
        <p:nvPicPr>
          <p:cNvPr id="69" name="Google Shape;69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690846" y="1496260"/>
            <a:ext cx="10810307" cy="764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title"/>
          </p:nvPr>
        </p:nvSpPr>
        <p:spPr>
          <a:xfrm>
            <a:off x="623400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_Только заголовок">
  <p:cSld name="17_Только заголовок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8"/>
          <p:cNvSpPr>
            <a:spLocks noGrp="1"/>
          </p:cNvSpPr>
          <p:nvPr>
            <p:ph type="pic" idx="2"/>
          </p:nvPr>
        </p:nvSpPr>
        <p:spPr>
          <a:xfrm>
            <a:off x="775295" y="1651000"/>
            <a:ext cx="10725858" cy="427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Только заголовок">
  <p:cSld name="16_Только заголовок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8" name="Google Shape;78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9"/>
          <p:cNvSpPr>
            <a:spLocks noGrp="1"/>
          </p:cNvSpPr>
          <p:nvPr>
            <p:ph type="pic" idx="2"/>
          </p:nvPr>
        </p:nvSpPr>
        <p:spPr>
          <a:xfrm>
            <a:off x="775295" y="2261409"/>
            <a:ext cx="10725858" cy="3665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Только заголовок">
  <p:cSld name="20_Только заголовок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" name="Google Shape;83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0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body" idx="1"/>
          </p:nvPr>
        </p:nvSpPr>
        <p:spPr>
          <a:xfrm>
            <a:off x="690846" y="2247774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815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AutoNum type="arabicPeriod"/>
              <a:defRPr sz="2200" b="0" i="0" u="none" strike="noStrike" cap="none">
                <a:solidFill>
                  <a:srgbClr val="F5F5F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>
  <p:cSld name="Только заголовок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21"/>
          <p:cNvSpPr>
            <a:spLocks noGrp="1"/>
          </p:cNvSpPr>
          <p:nvPr>
            <p:ph type="pic" idx="2"/>
          </p:nvPr>
        </p:nvSpPr>
        <p:spPr>
          <a:xfrm>
            <a:off x="6093708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body" idx="1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Титульный слайд">
  <p:cSld name="4_Титульный слайд">
    <p:bg>
      <p:bgPr>
        <a:solidFill>
          <a:srgbClr val="6E32E0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690847" y="3704734"/>
            <a:ext cx="9917886" cy="1792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sz="72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body" idx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Только заголовок">
  <p:cSld name="12_Только заголовок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2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22"/>
          <p:cNvSpPr txBox="1">
            <a:spLocks noGrp="1"/>
          </p:cNvSpPr>
          <p:nvPr>
            <p:ph type="body" idx="1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Только заголовок">
  <p:cSld name="5_Только заголовок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23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body" idx="2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Только заголовок">
  <p:cSld name="10_Только заголовок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04" name="Google Shape;104;p24"/>
          <p:cNvSpPr txBox="1">
            <a:spLocks noGrp="1"/>
          </p:cNvSpPr>
          <p:nvPr>
            <p:ph type="body" idx="2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олько заголовок">
  <p:cSld name="1_Только заголовок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5"/>
          <p:cNvSpPr>
            <a:spLocks noGrp="1"/>
          </p:cNvSpPr>
          <p:nvPr>
            <p:ph type="pic" idx="2"/>
          </p:nvPr>
        </p:nvSpPr>
        <p:spPr>
          <a:xfrm>
            <a:off x="6093708" y="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title"/>
          </p:nvPr>
        </p:nvSpPr>
        <p:spPr>
          <a:xfrm>
            <a:off x="690847" y="654803"/>
            <a:ext cx="4681252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body" idx="1"/>
          </p:nvPr>
        </p:nvSpPr>
        <p:spPr>
          <a:xfrm>
            <a:off x="690846" y="2506662"/>
            <a:ext cx="4681253" cy="342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10" name="Google Shape;110;p25"/>
          <p:cNvSpPr>
            <a:spLocks noGrp="1"/>
          </p:cNvSpPr>
          <p:nvPr>
            <p:ph type="pic" idx="3"/>
          </p:nvPr>
        </p:nvSpPr>
        <p:spPr>
          <a:xfrm>
            <a:off x="6093708" y="3429000"/>
            <a:ext cx="6096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Только заголовок">
  <p:cSld name="6_Только заголовок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/>
          <p:nvPr/>
        </p:nvSpPr>
        <p:spPr>
          <a:xfrm>
            <a:off x="0" y="1651000"/>
            <a:ext cx="12192000" cy="5207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3" name="Google Shape;113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6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90847" y="2136469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boto"/>
              <a:buNone/>
            </a:pPr>
            <a:r>
              <a:rPr lang="ru-RU" sz="4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Образец текста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Только заголовок">
  <p:cSld name="7_Только заголовок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7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27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body" idx="2"/>
          </p:nvPr>
        </p:nvSpPr>
        <p:spPr>
          <a:xfrm>
            <a:off x="679318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Только заголовок">
  <p:cSld name="11_Только заголовок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/>
          <p:nvPr/>
        </p:nvSpPr>
        <p:spPr>
          <a:xfrm>
            <a:off x="6096000" y="0"/>
            <a:ext cx="6096000" cy="2285156"/>
          </a:xfrm>
          <a:prstGeom prst="rect">
            <a:avLst/>
          </a:prstGeom>
          <a:solidFill>
            <a:srgbClr val="DCDDD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28"/>
          <p:cNvSpPr/>
          <p:nvPr/>
        </p:nvSpPr>
        <p:spPr>
          <a:xfrm>
            <a:off x="6096000" y="2285156"/>
            <a:ext cx="6096000" cy="2285156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28"/>
          <p:cNvSpPr/>
          <p:nvPr/>
        </p:nvSpPr>
        <p:spPr>
          <a:xfrm>
            <a:off x="6096000" y="4572844"/>
            <a:ext cx="6096000" cy="228515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5" name="Google Shape;125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8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body" idx="1"/>
          </p:nvPr>
        </p:nvSpPr>
        <p:spPr>
          <a:xfrm>
            <a:off x="6788489" y="692151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8" name="Google Shape;128;p28"/>
          <p:cNvSpPr txBox="1">
            <a:spLocks noGrp="1"/>
          </p:cNvSpPr>
          <p:nvPr>
            <p:ph type="body" idx="2"/>
          </p:nvPr>
        </p:nvSpPr>
        <p:spPr>
          <a:xfrm>
            <a:off x="6788489" y="2975189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body" idx="3"/>
          </p:nvPr>
        </p:nvSpPr>
        <p:spPr>
          <a:xfrm>
            <a:off x="6788489" y="5262877"/>
            <a:ext cx="4681253" cy="905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Только заголовок">
  <p:cSld name="3_Только заголовок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9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3" name="Google Shape;133;p29"/>
          <p:cNvSpPr/>
          <p:nvPr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35" name="Google Shape;135;p29"/>
          <p:cNvSpPr/>
          <p:nvPr/>
        </p:nvSpPr>
        <p:spPr>
          <a:xfrm>
            <a:off x="6096000" y="3429000"/>
            <a:ext cx="6096000" cy="34374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29"/>
          <p:cNvSpPr txBox="1">
            <a:spLocks noGrp="1"/>
          </p:cNvSpPr>
          <p:nvPr>
            <p:ph type="body" idx="2"/>
          </p:nvPr>
        </p:nvSpPr>
        <p:spPr>
          <a:xfrm>
            <a:off x="6788489" y="4133851"/>
            <a:ext cx="4681253" cy="2036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Только заголовок">
  <p:cSld name="2_Только заголовок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8" name="Google Shape;18;p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683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Только заголовок">
  <p:cSld name="19_Только заголовок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784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690846" y="1880129"/>
            <a:ext cx="10810307" cy="235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815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rgbClr val="6E32E0"/>
              </a:buClr>
              <a:buSzPts val="3300"/>
              <a:buFont typeface="Arial"/>
              <a:buAutoNum type="arabicPeriod"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Только заголовок">
  <p:cSld name="4_Только заголовок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  <a:defRPr sz="4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6E32E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683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AutoNum type="arabicPeriod"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Титульный слайд">
  <p:cSld name="2_Титульный слайд">
    <p:bg>
      <p:bgPr>
        <a:solidFill>
          <a:schemeClr val="dk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690847" y="1425574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"/>
              <a:buNone/>
              <a:defRPr sz="7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body" idx="1"/>
          </p:nvPr>
        </p:nvSpPr>
        <p:spPr>
          <a:xfrm>
            <a:off x="690847" y="424391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Титульный слайд">
  <p:cSld name="3_Титульный слайд">
    <p:bg>
      <p:bgPr>
        <a:solidFill>
          <a:schemeClr val="dk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sz="72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Титульный слайд">
  <p:cSld name="5_Титульный слайд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>
            <a:spLocks noGrp="1"/>
          </p:cNvSpPr>
          <p:nvPr>
            <p:ph type="pic" idx="2"/>
          </p:nvPr>
        </p:nvSpPr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690847" y="2896155"/>
            <a:ext cx="9917886" cy="2601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Roboto Medium"/>
              <a:buNone/>
              <a:defRPr sz="72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690847" y="5714495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 amt="43000"/>
          </a:blip>
          <a:srcRect t="7740" b="7739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0"/>
          <p:cNvSpPr txBox="1">
            <a:spLocks noGrp="1"/>
          </p:cNvSpPr>
          <p:nvPr>
            <p:ph type="title"/>
          </p:nvPr>
        </p:nvSpPr>
        <p:spPr>
          <a:xfrm>
            <a:off x="690847" y="3009279"/>
            <a:ext cx="9037615" cy="2601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3" name="Google Shape;143;p30"/>
          <p:cNvSpPr txBox="1">
            <a:spLocks noGrp="1"/>
          </p:cNvSpPr>
          <p:nvPr>
            <p:ph type="body" idx="1"/>
          </p:nvPr>
        </p:nvSpPr>
        <p:spPr>
          <a:xfrm>
            <a:off x="690847" y="5775444"/>
            <a:ext cx="9917886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214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ru-RU" sz="2800"/>
              <a:t>Вебинары</a:t>
            </a:r>
            <a:endParaRPr/>
          </a:p>
          <a:p>
            <a:pPr marL="0" lvl="0" indent="0" algn="l" rtl="0">
              <a:lnSpc>
                <a:spcPct val="112142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endParaRPr sz="2800"/>
          </a:p>
        </p:txBody>
      </p:sp>
      <p:pic>
        <p:nvPicPr>
          <p:cNvPr id="144" name="Google Shape;144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9"/>
          <p:cNvSpPr txBox="1">
            <a:spLocks noGrp="1"/>
          </p:cNvSpPr>
          <p:nvPr>
            <p:ph type="title"/>
          </p:nvPr>
        </p:nvSpPr>
        <p:spPr>
          <a:xfrm>
            <a:off x="690847" y="460069"/>
            <a:ext cx="10810306" cy="2646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</a:pPr>
            <a:r>
              <a:rPr lang="ru-RU" sz="2400" b="1" dirty="0"/>
              <a:t>Уровень значимости</a:t>
            </a:r>
            <a:r>
              <a:rPr lang="ru-RU" sz="2400" dirty="0"/>
              <a:t> </a:t>
            </a:r>
            <a:r>
              <a:rPr lang="ru-RU" sz="2400" b="1" i="1" dirty="0"/>
              <a:t>α</a:t>
            </a:r>
            <a:r>
              <a:rPr lang="ru-RU" sz="2400" dirty="0"/>
              <a:t> — это вероятность ошибки первого рода.</a:t>
            </a:r>
            <a:br>
              <a:rPr lang="ru-RU" sz="2400" dirty="0"/>
            </a:br>
            <a:r>
              <a:rPr lang="ru-RU" sz="2400" dirty="0"/>
              <a:t>Его значение обычно выбирает специалист, проверяющий гипотезу.</a:t>
            </a:r>
            <a:br>
              <a:rPr lang="ru-RU" sz="2400" dirty="0"/>
            </a:br>
            <a:endParaRPr sz="2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0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1633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</a:pPr>
            <a:r>
              <a:rPr lang="ru-RU" sz="2400" dirty="0"/>
              <a:t>Чаще всего для </a:t>
            </a:r>
            <a:r>
              <a:rPr lang="ru-RU" sz="2400" b="1" i="1" dirty="0"/>
              <a:t>α</a:t>
            </a:r>
            <a:r>
              <a:rPr lang="ru-RU" sz="2400" dirty="0"/>
              <a:t> выбирают значения 0.01 (1 %), 0.05 (5 %), 0.1 (10 %).</a:t>
            </a:r>
            <a:endParaRPr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5C6061-8885-4EFD-AF0D-4300F98324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045" t="37154" r="32247" b="33333"/>
          <a:stretch/>
        </p:blipFill>
        <p:spPr>
          <a:xfrm>
            <a:off x="690847" y="1733764"/>
            <a:ext cx="9947673" cy="339047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6965DDA-F17B-4322-AB20-FB143DD7D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400" dirty="0"/>
              <a:t>Ошибки 1-го и 2-го рода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2"/>
          <p:cNvSpPr txBox="1">
            <a:spLocks noGrp="1"/>
          </p:cNvSpPr>
          <p:nvPr>
            <p:ph type="title"/>
          </p:nvPr>
        </p:nvSpPr>
        <p:spPr>
          <a:xfrm>
            <a:off x="690847" y="460069"/>
            <a:ext cx="10810306" cy="37263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</a:pPr>
            <a:r>
              <a:rPr lang="ru-RU" sz="2400" b="1" i="1" dirty="0"/>
              <a:t>Ошибка 1-го рода</a:t>
            </a:r>
            <a:r>
              <a:rPr lang="ru-RU" sz="2400" dirty="0"/>
              <a:t> — это отказ от нулевой гипотезы, несмотря на то, что</a:t>
            </a:r>
            <a:br>
              <a:rPr lang="ru-RU" sz="2400" dirty="0"/>
            </a:br>
            <a:r>
              <a:rPr lang="ru-RU" sz="2400" dirty="0"/>
              <a:t>она верна.</a:t>
            </a:r>
            <a:br>
              <a:rPr lang="ru-RU" sz="2400" dirty="0"/>
            </a:br>
            <a:br>
              <a:rPr lang="ru-RU" sz="2400" dirty="0"/>
            </a:br>
            <a:r>
              <a:rPr lang="ru-RU" sz="2400" b="1" i="1" dirty="0"/>
              <a:t>Ошибка 2-го рода</a:t>
            </a:r>
            <a:r>
              <a:rPr lang="ru-RU" sz="2400" dirty="0"/>
              <a:t> — это принятие нулевой гипотезы, хотя она не верна.</a:t>
            </a:r>
            <a:endParaRPr sz="2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"/>
          <p:cNvSpPr txBox="1">
            <a:spLocks noGrp="1"/>
          </p:cNvSpPr>
          <p:nvPr>
            <p:ph type="title"/>
          </p:nvPr>
        </p:nvSpPr>
        <p:spPr>
          <a:xfrm>
            <a:off x="485363" y="410967"/>
            <a:ext cx="11463481" cy="6339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>
              <a:lnSpc>
                <a:spcPct val="150000"/>
              </a:lnSpc>
              <a:buSzPts val="2400"/>
            </a:pPr>
            <a:r>
              <a:rPr lang="ru-RU" sz="2400" i="1" dirty="0"/>
              <a:t>Примеры:</a:t>
            </a:r>
            <a:br>
              <a:rPr lang="ru-RU" sz="2400" dirty="0"/>
            </a:br>
            <a:r>
              <a:rPr lang="ru-RU" sz="2400" dirty="0"/>
              <a:t>1. В </a:t>
            </a: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системе ПВО: «ложная тревога» (ошибка первого рода) и «пропуск цели» (ошибка второго рода).</a:t>
            </a:r>
            <a:b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</a:b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2. Авторизованные пользователи классифицируются как нарушители (ошибка первого рода) и  нарушители классифицируются как авторизованные пользователи (ошибка второго рода).</a:t>
            </a:r>
            <a:b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</a:b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3. Легитимное </a:t>
            </a:r>
            <a:r>
              <a:rPr lang="en-US" sz="2400" dirty="0">
                <a:solidFill>
                  <a:srgbClr val="202122"/>
                </a:solidFill>
                <a:latin typeface="Arial" panose="020B0604020202020204" pitchFamily="34" charset="0"/>
              </a:rPr>
              <a:t>email-</a:t>
            </a: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сообщение классифицировано как спам (ошибка первого рода) и  нежелательное сообщение, классифицируется как «не спам» и проходит спам-фильтр (ошибка второго рода).</a:t>
            </a:r>
            <a:br>
              <a:rPr lang="ru-RU" sz="2400" dirty="0"/>
            </a:br>
            <a:br>
              <a:rPr lang="ru-RU" sz="2400" dirty="0"/>
            </a:b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755921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1"/>
          <p:cNvSpPr txBox="1">
            <a:spLocks noGrp="1"/>
          </p:cNvSpPr>
          <p:nvPr>
            <p:ph type="title"/>
          </p:nvPr>
        </p:nvSpPr>
        <p:spPr>
          <a:xfrm>
            <a:off x="475088" y="636999"/>
            <a:ext cx="11463481" cy="5404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>
              <a:lnSpc>
                <a:spcPct val="150000"/>
              </a:lnSpc>
              <a:buSzPts val="2400"/>
            </a:pPr>
            <a:r>
              <a:rPr lang="ru-RU" sz="2400" b="1" dirty="0">
                <a:solidFill>
                  <a:srgbClr val="202122"/>
                </a:solidFill>
                <a:latin typeface="Arial" panose="020B0604020202020204" pitchFamily="34" charset="0"/>
              </a:rPr>
              <a:t>Уровень достоверности  </a:t>
            </a:r>
            <a:r>
              <a:rPr lang="ru-RU" sz="2400" dirty="0">
                <a:solidFill>
                  <a:srgbClr val="202122"/>
                </a:solidFill>
                <a:latin typeface="Arial" panose="020B0604020202020204" pitchFamily="34" charset="0"/>
              </a:rPr>
              <a:t>𝑝  — вероятность правильной гипотезы. Пока не будет доказано, что нулевая гипотеза неверна, считаем ее верной.</a:t>
            </a:r>
            <a:br>
              <a:rPr lang="ru-RU" sz="2400" dirty="0"/>
            </a:br>
            <a:br>
              <a:rPr lang="en-US" sz="2400" dirty="0"/>
            </a:br>
            <a:r>
              <a:rPr lang="ru-RU" sz="2400" b="1" dirty="0"/>
              <a:t>Уровень значимости  </a:t>
            </a:r>
            <a:r>
              <a:rPr lang="ru-RU" sz="2400" dirty="0"/>
              <a:t>𝛼  будет определять вероятность принятия нулевой гипотезы. Если уровень значимости</a:t>
            </a:r>
            <a:r>
              <a:rPr lang="en-US" sz="2400" dirty="0"/>
              <a:t> </a:t>
            </a:r>
            <a:r>
              <a:rPr lang="ru-RU" sz="2400" dirty="0"/>
              <a:t>𝛼 </a:t>
            </a:r>
            <a:r>
              <a:rPr lang="en-US" sz="2400" dirty="0"/>
              <a:t> </a:t>
            </a:r>
            <a:r>
              <a:rPr lang="ru-RU" sz="2400" dirty="0"/>
              <a:t>является вероятностью отклонения правильной гипотезы, то вероятность принятия правильной гипотезы равна:</a:t>
            </a:r>
            <a:br>
              <a:rPr lang="en-US" sz="2400" dirty="0"/>
            </a:br>
            <a:br>
              <a:rPr lang="en-US" sz="2400" dirty="0"/>
            </a:br>
            <a:r>
              <a:rPr lang="ru-RU" sz="2400" dirty="0"/>
              <a:t>Можно контролировать вероятность ошибки 1-го рода с помощью значения  𝛼, но при этом нет возможности контролировать ошибку 2-го рода — то есть вероятность принятия неверной нулевой гипотезы.</a:t>
            </a:r>
            <a:endParaRPr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1A46342-C94C-4855-8D63-E609B4125A0E}"/>
                  </a:ext>
                </a:extLst>
              </p:cNvPr>
              <p:cNvSpPr txBox="1"/>
              <p:nvPr/>
            </p:nvSpPr>
            <p:spPr>
              <a:xfrm>
                <a:off x="5017213" y="3893906"/>
                <a:ext cx="2157573" cy="4924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=1 −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sz="32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1A46342-C94C-4855-8D63-E609B4125A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17213" y="3893906"/>
                <a:ext cx="2157573" cy="49244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9827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AE8B796-15A1-4751-B8DB-08B6D6E66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800" dirty="0"/>
              <a:t>Доверительный интервал вероятности распределения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05C6DED-FCE8-4FF1-9A1B-6281E4E8E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005" y="1356510"/>
            <a:ext cx="7947703" cy="481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3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3869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</a:pPr>
            <a:r>
              <a:rPr lang="ru-RU" sz="2400" b="1"/>
              <a:t>A / В тестирование </a:t>
            </a:r>
            <a:r>
              <a:rPr lang="ru-RU" sz="2400"/>
              <a:t>— маркетинговый метод, который используется для оценки эффективности веб-страниц и управления ими. </a:t>
            </a:r>
            <a:br>
              <a:rPr lang="ru-RU" sz="2400"/>
            </a:br>
            <a:br>
              <a:rPr lang="ru-RU" sz="2400"/>
            </a:br>
            <a:r>
              <a:rPr lang="ru-RU" sz="2400"/>
              <a:t>Его еще называют сплит-тестированием (от англ. split testing, разделенное тестирование).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62623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4"/>
          <p:cNvSpPr txBox="1">
            <a:spLocks noGrp="1"/>
          </p:cNvSpPr>
          <p:nvPr>
            <p:ph type="title"/>
          </p:nvPr>
        </p:nvSpPr>
        <p:spPr>
          <a:xfrm>
            <a:off x="690847" y="460070"/>
            <a:ext cx="10810306" cy="3351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</a:pPr>
            <a:r>
              <a:rPr lang="ru-RU" sz="2400"/>
              <a:t>При A/В тестировании</a:t>
            </a:r>
            <a:r>
              <a:rPr lang="ru-RU" sz="2400" b="1"/>
              <a:t> </a:t>
            </a:r>
            <a:r>
              <a:rPr lang="ru-RU" sz="2400"/>
              <a:t>сравнивают страницы A и B, имеющие разные</a:t>
            </a:r>
            <a:br>
              <a:rPr lang="ru-RU" sz="2400"/>
            </a:br>
            <a:r>
              <a:rPr lang="ru-RU" sz="2400"/>
              <a:t>элементы дизайна (например, цвета кнопки заказа товара).</a:t>
            </a:r>
            <a:br>
              <a:rPr lang="ru-RU" sz="2400"/>
            </a:br>
            <a:r>
              <a:rPr lang="ru-RU" sz="2400"/>
              <a:t>На каждую страницу случайным образом запускают 50 % аудитории</a:t>
            </a:r>
            <a:br>
              <a:rPr lang="ru-RU" sz="2400"/>
            </a:br>
            <a:r>
              <a:rPr lang="ru-RU" sz="2400"/>
              <a:t>сайта и затем сравнивают, какая страница показывает наибольший</a:t>
            </a:r>
            <a:br>
              <a:rPr lang="ru-RU" sz="2400"/>
            </a:br>
            <a:r>
              <a:rPr lang="ru-RU" sz="2400"/>
              <a:t>процент конверсии.</a:t>
            </a:r>
            <a:endParaRPr sz="24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5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Итоги</a:t>
            </a:r>
            <a:endParaRPr/>
          </a:p>
        </p:txBody>
      </p:sp>
      <p:sp>
        <p:nvSpPr>
          <p:cNvPr id="227" name="Google Shape;227;p45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l" rtl="0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Что такое статистическая гипотеза.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Нулевые и альтернативные гипотезы.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Статистические критерии для проверки гипотез.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Доверительные интервалы.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А/B тестирование.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 amt="64000"/>
          </a:blip>
          <a:srcRect t="7650" b="7651"/>
          <a:stretch/>
        </p:blipFill>
        <p:spPr>
          <a:xfrm>
            <a:off x="-1" y="0"/>
            <a:ext cx="12192000" cy="687146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1"/>
          <p:cNvSpPr txBox="1">
            <a:spLocks noGrp="1"/>
          </p:cNvSpPr>
          <p:nvPr>
            <p:ph type="title"/>
          </p:nvPr>
        </p:nvSpPr>
        <p:spPr>
          <a:xfrm>
            <a:off x="690846" y="2115239"/>
            <a:ext cx="10281953" cy="2896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80"/>
              <a:buFont typeface="Roboto Medium"/>
              <a:buNone/>
            </a:pPr>
            <a:r>
              <a:rPr lang="ru-RU" sz="6480"/>
              <a:t>Теория вероятностей и математическая статистика</a:t>
            </a:r>
            <a:endParaRPr sz="6480"/>
          </a:p>
        </p:txBody>
      </p:sp>
      <p:sp>
        <p:nvSpPr>
          <p:cNvPr id="151" name="Google Shape;151;p31"/>
          <p:cNvSpPr txBox="1">
            <a:spLocks noGrp="1"/>
          </p:cNvSpPr>
          <p:nvPr>
            <p:ph type="body" idx="1"/>
          </p:nvPr>
        </p:nvSpPr>
        <p:spPr>
          <a:xfrm>
            <a:off x="690847" y="5365214"/>
            <a:ext cx="9917886" cy="1200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ru-RU" b="1"/>
              <a:t>Проверка статистических гипотез. P-значения. Доверительные интервалы. A/B тестирование</a:t>
            </a:r>
            <a:endParaRPr/>
          </a:p>
          <a:p>
            <a:pPr marL="0" lvl="0" indent="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endParaRPr b="1"/>
          </a:p>
          <a:p>
            <a:pPr marL="0" lvl="0" indent="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endParaRPr b="1"/>
          </a:p>
          <a:p>
            <a:pPr marL="0" lvl="0" indent="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endParaRPr b="1"/>
          </a:p>
          <a:p>
            <a:pPr marL="0" lvl="0" indent="0" algn="l" rtl="0">
              <a:lnSpc>
                <a:spcPct val="142727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endParaRPr/>
          </a:p>
        </p:txBody>
      </p:sp>
      <p:pic>
        <p:nvPicPr>
          <p:cNvPr id="152" name="Google Shape;152;p3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9515" y="644057"/>
            <a:ext cx="2811524" cy="83404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1"/>
          <p:cNvSpPr txBox="1"/>
          <p:nvPr/>
        </p:nvSpPr>
        <p:spPr>
          <a:xfrm>
            <a:off x="6504494" y="809270"/>
            <a:ext cx="5024043" cy="503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ru-RU" sz="2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Урок 5</a:t>
            </a:r>
            <a:endParaRPr sz="22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>
            <a:spLocks noGrp="1"/>
          </p:cNvSpPr>
          <p:nvPr>
            <p:ph type="title"/>
          </p:nvPr>
        </p:nvSpPr>
        <p:spPr>
          <a:xfrm>
            <a:off x="690847" y="692150"/>
            <a:ext cx="4681252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"/>
              <a:buNone/>
            </a:pPr>
            <a:r>
              <a:rPr lang="ru-RU"/>
              <a:t>На этом уроке мы изучим:</a:t>
            </a:r>
            <a:endParaRPr/>
          </a:p>
        </p:txBody>
      </p:sp>
      <p:sp>
        <p:nvSpPr>
          <p:cNvPr id="159" name="Google Shape;159;p32"/>
          <p:cNvSpPr txBox="1">
            <a:spLocks noGrp="1"/>
          </p:cNvSpPr>
          <p:nvPr>
            <p:ph type="body" idx="1"/>
          </p:nvPr>
        </p:nvSpPr>
        <p:spPr>
          <a:xfrm>
            <a:off x="6788489" y="692150"/>
            <a:ext cx="4681253" cy="5411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457200" algn="l" rtl="0">
              <a:lnSpc>
                <a:spcPct val="14272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Что такое статистическая гипотеза.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Нулевые и альтернативные гипотезы.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Статистические критерии для проверки гипотез.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Доверительные интервалы.</a:t>
            </a:r>
            <a:endParaRPr/>
          </a:p>
          <a:p>
            <a:pPr marL="457200" lvl="0" indent="-457200" algn="l" rtl="0">
              <a:lnSpc>
                <a:spcPct val="142727"/>
              </a:lnSpc>
              <a:spcBef>
                <a:spcPts val="2200"/>
              </a:spcBef>
              <a:spcAft>
                <a:spcPts val="0"/>
              </a:spcAft>
              <a:buClr>
                <a:schemeClr val="lt1"/>
              </a:buClr>
              <a:buSzPts val="2200"/>
              <a:buAutoNum type="arabicPeriod"/>
            </a:pPr>
            <a:r>
              <a:rPr lang="ru-RU"/>
              <a:t>А/B тестирование.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3"/>
          <p:cNvPicPr preferRelativeResize="0"/>
          <p:nvPr/>
        </p:nvPicPr>
        <p:blipFill rotWithShape="1">
          <a:blip r:embed="rId3">
            <a:alphaModFix/>
          </a:blip>
          <a:srcRect t="31249" b="31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5295" y="6164541"/>
            <a:ext cx="838200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3"/>
          <p:cNvSpPr txBox="1"/>
          <p:nvPr/>
        </p:nvSpPr>
        <p:spPr>
          <a:xfrm>
            <a:off x="690846" y="499646"/>
            <a:ext cx="10744661" cy="5521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7"/>
              <a:buFont typeface="Arial"/>
              <a:buNone/>
            </a:pPr>
            <a:r>
              <a:rPr lang="ru-RU" sz="3607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Статистическая гипотеза</a:t>
            </a:r>
            <a:r>
              <a:rPr lang="ru-RU" sz="360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r>
              <a:rPr lang="ru-RU" sz="3607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—</a:t>
            </a:r>
            <a:r>
              <a:rPr lang="ru-RU" sz="360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это предположение</a:t>
            </a:r>
            <a:endParaRPr/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7"/>
              <a:buFont typeface="Arial"/>
              <a:buNone/>
            </a:pPr>
            <a:r>
              <a:rPr lang="ru-RU" sz="360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 неизвестном распределении случайных</a:t>
            </a:r>
            <a:endParaRPr/>
          </a:p>
          <a:p>
            <a:pPr marL="2286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607"/>
              <a:buFont typeface="Arial"/>
              <a:buNone/>
            </a:pPr>
            <a:r>
              <a:rPr lang="ru-RU" sz="360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величин, соответствующих представлениям о</a:t>
            </a:r>
            <a:r>
              <a:rPr lang="ru-RU" sz="3607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60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явлении, которое</a:t>
            </a:r>
            <a:r>
              <a:rPr lang="ru-RU"/>
              <a:t> </a:t>
            </a:r>
            <a:r>
              <a:rPr lang="ru-RU" sz="3607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изучается.</a:t>
            </a:r>
            <a:endParaRPr/>
          </a:p>
          <a:p>
            <a:pPr marL="228600" marR="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30"/>
              <a:buFont typeface="Arial"/>
              <a:buNone/>
            </a:pPr>
            <a:endParaRPr sz="143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28600" marR="0" lvl="0" indent="-2286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30"/>
              <a:buFont typeface="Arial"/>
              <a:buNone/>
            </a:pPr>
            <a:r>
              <a:rPr lang="ru-RU" sz="143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endParaRPr/>
          </a:p>
          <a:p>
            <a:pPr marL="0" marR="0" lvl="0" indent="0" algn="l" rtl="0">
              <a:lnSpc>
                <a:spcPct val="380419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30"/>
              <a:buFont typeface="Arial"/>
              <a:buNone/>
            </a:pPr>
            <a:endParaRPr sz="143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4"/>
          <p:cNvSpPr txBox="1">
            <a:spLocks noGrp="1"/>
          </p:cNvSpPr>
          <p:nvPr>
            <p:ph type="title"/>
          </p:nvPr>
        </p:nvSpPr>
        <p:spPr>
          <a:xfrm>
            <a:off x="690847" y="848298"/>
            <a:ext cx="10810306" cy="1696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</a:pPr>
            <a:r>
              <a:rPr lang="ru-RU" sz="3200"/>
              <a:t>Различают </a:t>
            </a:r>
            <a:r>
              <a:rPr lang="ru-RU" sz="3200" b="1"/>
              <a:t>нулевые</a:t>
            </a:r>
            <a:r>
              <a:rPr lang="ru-RU" sz="3200"/>
              <a:t> и </a:t>
            </a:r>
            <a:r>
              <a:rPr lang="ru-RU" sz="3200" b="1"/>
              <a:t>альтернативные</a:t>
            </a:r>
            <a:r>
              <a:rPr lang="ru-RU" sz="3200"/>
              <a:t> гипотезы.</a:t>
            </a: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5"/>
          <p:cNvSpPr txBox="1">
            <a:spLocks noGrp="1"/>
          </p:cNvSpPr>
          <p:nvPr>
            <p:ph type="title"/>
          </p:nvPr>
        </p:nvSpPr>
        <p:spPr>
          <a:xfrm>
            <a:off x="668813" y="848299"/>
            <a:ext cx="11064151" cy="3514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"/>
              <a:buFont typeface="Roboto"/>
              <a:buNone/>
            </a:pPr>
            <a:br>
              <a:rPr lang="ru-RU" sz="2880"/>
            </a:br>
            <a:r>
              <a:rPr lang="ru-RU" sz="2880" b="1"/>
              <a:t>Нулевая гипотеза </a:t>
            </a:r>
            <a:r>
              <a:rPr lang="ru-RU" sz="2880"/>
              <a:t>— это утверждение о свойствах генеральной совокупности, которое кажется правдоподобным, но требует проверки.</a:t>
            </a:r>
            <a:br>
              <a:rPr lang="ru-RU" sz="2880"/>
            </a:br>
            <a:br>
              <a:rPr lang="ru-RU" sz="2880"/>
            </a:br>
            <a:endParaRPr sz="324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6"/>
          <p:cNvSpPr txBox="1">
            <a:spLocks noGrp="1"/>
          </p:cNvSpPr>
          <p:nvPr>
            <p:ph type="title"/>
          </p:nvPr>
        </p:nvSpPr>
        <p:spPr>
          <a:xfrm>
            <a:off x="690847" y="848299"/>
            <a:ext cx="10810306" cy="1795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ru-RU" sz="2800" b="1"/>
              <a:t>Альтернативная гипотеза </a:t>
            </a:r>
            <a:r>
              <a:rPr lang="ru-RU" sz="2800"/>
              <a:t>—</a:t>
            </a:r>
            <a:r>
              <a:rPr lang="ru-RU" sz="2800" b="1"/>
              <a:t> </a:t>
            </a:r>
            <a:r>
              <a:rPr lang="ru-RU" sz="2800"/>
              <a:t>любая действительная гипотеза, отличная от нулевой.</a:t>
            </a:r>
            <a:endParaRPr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7"/>
          <p:cNvSpPr txBox="1">
            <a:spLocks noGrp="1"/>
          </p:cNvSpPr>
          <p:nvPr>
            <p:ph type="title"/>
          </p:nvPr>
        </p:nvSpPr>
        <p:spPr>
          <a:xfrm>
            <a:off x="690847" y="460071"/>
            <a:ext cx="10810306" cy="2161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ru-RU" sz="2800"/>
              <a:t>Пока не будет доказано, что </a:t>
            </a:r>
            <a:r>
              <a:rPr lang="ru-RU" sz="2800" b="1"/>
              <a:t>нулевая гипотеза</a:t>
            </a:r>
            <a:r>
              <a:rPr lang="ru-RU" sz="2800"/>
              <a:t> — ложная, она считается истинной.</a:t>
            </a:r>
            <a:endParaRPr sz="2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8"/>
          <p:cNvSpPr txBox="1">
            <a:spLocks noGrp="1"/>
          </p:cNvSpPr>
          <p:nvPr>
            <p:ph type="title"/>
          </p:nvPr>
        </p:nvSpPr>
        <p:spPr>
          <a:xfrm>
            <a:off x="690847" y="460069"/>
            <a:ext cx="10810306" cy="5400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Roboto"/>
              <a:buNone/>
            </a:pPr>
            <a:r>
              <a:rPr lang="ru-RU" sz="2520" b="1"/>
              <a:t>                                  Этапы проверки гипотез:</a:t>
            </a:r>
            <a:br>
              <a:rPr lang="ru-RU" sz="2520"/>
            </a:br>
            <a:br>
              <a:rPr lang="ru-RU" sz="2520"/>
            </a:br>
            <a:r>
              <a:rPr lang="ru-RU" sz="2520"/>
              <a:t>1. Сформулировать основную и альтернативную гипотезы.</a:t>
            </a:r>
            <a:endParaRPr sz="2520"/>
          </a:p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520"/>
              <a:t>2. Выбрать статистический критерий, по которому будет проводиться проверка.</a:t>
            </a:r>
            <a:endParaRPr sz="2520"/>
          </a:p>
          <a:p>
            <a:pPr marL="0" lvl="0" indent="0" algn="l" rtl="0">
              <a:lnSpc>
                <a:spcPct val="114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520"/>
              <a:t>3. Задать уровень значимости </a:t>
            </a:r>
            <a:r>
              <a:rPr lang="ru-RU" sz="2520" b="1" i="1"/>
              <a:t>α</a:t>
            </a:r>
            <a:r>
              <a:rPr lang="ru-RU" sz="2520"/>
              <a:t>, или вероятность, с которой будет выполняться данная гипотеза.</a:t>
            </a:r>
            <a:endParaRPr sz="2520"/>
          </a:p>
          <a:p>
            <a:pPr marL="0" lvl="0" indent="0" algn="l" rtl="0">
              <a:lnSpc>
                <a:spcPct val="114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520"/>
              <a:t>4. Определить границы области гипотезы.</a:t>
            </a:r>
            <a:endParaRPr sz="2520"/>
          </a:p>
          <a:p>
            <a:pPr marL="0" lvl="0" indent="0" algn="l" rtl="0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Roboto"/>
              <a:buNone/>
            </a:pPr>
            <a:r>
              <a:rPr lang="ru-RU" sz="2520"/>
              <a:t>5. Подвести итоги и сформулировать вывод.</a:t>
            </a:r>
            <a:endParaRPr sz="252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551</Words>
  <Application>Microsoft Office PowerPoint</Application>
  <PresentationFormat>Widescreen</PresentationFormat>
  <Paragraphs>43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Times New Roman</vt:lpstr>
      <vt:lpstr>Cambria Math</vt:lpstr>
      <vt:lpstr>Roboto Medium</vt:lpstr>
      <vt:lpstr>Roboto</vt:lpstr>
      <vt:lpstr>Тема Office</vt:lpstr>
      <vt:lpstr>Тема Office</vt:lpstr>
      <vt:lpstr>Теория вероятностей и математическая статистика</vt:lpstr>
      <vt:lpstr>Теория вероятностей и математическая статистика</vt:lpstr>
      <vt:lpstr>На этом уроке мы изучим:</vt:lpstr>
      <vt:lpstr>PowerPoint Presentation</vt:lpstr>
      <vt:lpstr>Различают нулевые и альтернативные гипотезы.</vt:lpstr>
      <vt:lpstr> Нулевая гипотеза — это утверждение о свойствах генеральной совокупности, которое кажется правдоподобным, но требует проверки.  </vt:lpstr>
      <vt:lpstr>Альтернативная гипотеза — любая действительная гипотеза, отличная от нулевой.</vt:lpstr>
      <vt:lpstr>Пока не будет доказано, что нулевая гипотеза — ложная, она считается истинной.</vt:lpstr>
      <vt:lpstr>                                  Этапы проверки гипотез:  1. Сформулировать основную и альтернативную гипотезы. 2. Выбрать статистический критерий, по которому будет проводиться проверка. 3. Задать уровень значимости α, или вероятность, с которой будет выполняться данная гипотеза. 4. Определить границы области гипотезы. 5. Подвести итоги и сформулировать вывод.</vt:lpstr>
      <vt:lpstr>Уровень значимости α — это вероятность ошибки первого рода. Его значение обычно выбирает специалист, проверяющий гипотезу. </vt:lpstr>
      <vt:lpstr>Чаще всего для α выбирают значения 0.01 (1 %), 0.05 (5 %), 0.1 (10 %).</vt:lpstr>
      <vt:lpstr>Ошибки 1-го и 2-го рода</vt:lpstr>
      <vt:lpstr>Ошибка 1-го рода — это отказ от нулевой гипотезы, несмотря на то, что она верна.  Ошибка 2-го рода — это принятие нулевой гипотезы, хотя она не верна.</vt:lpstr>
      <vt:lpstr>Примеры: 1. В системе ПВО: «ложная тревога» (ошибка первого рода) и «пропуск цели» (ошибка второго рода). 2. Авторизованные пользователи классифицируются как нарушители (ошибка первого рода) и  нарушители классифицируются как авторизованные пользователи (ошибка второго рода). 3. Легитимное email-сообщение классифицировано как спам (ошибка первого рода) и  нежелательное сообщение, классифицируется как «не спам» и проходит спам-фильтр (ошибка второго рода).  </vt:lpstr>
      <vt:lpstr>Уровень достоверности  𝑝  — вероятность правильной гипотезы. Пока не будет доказано, что нулевая гипотеза неверна, считаем ее верной.  Уровень значимости  𝛼  будет определять вероятность принятия нулевой гипотезы. Если уровень значимости 𝛼  является вероятностью отклонения правильной гипотезы, то вероятность принятия правильной гипотезы равна:  Можно контролировать вероятность ошибки 1-го рода с помощью значения  𝛼, но при этом нет возможности контролировать ошибку 2-го рода — то есть вероятность принятия неверной нулевой гипотезы.</vt:lpstr>
      <vt:lpstr>Доверительный интервал вероятности распределения</vt:lpstr>
      <vt:lpstr>A / В тестирование — маркетинговый метод, который используется для оценки эффективности веб-страниц и управления ими.   Его еще называют сплит-тестированием (от англ. split testing, разделенное тестирование).</vt:lpstr>
      <vt:lpstr>При A/В тестировании сравнивают страницы A и B, имеющие разные элементы дизайна (например, цвета кнопки заказа товара). На каждую страницу случайным образом запускают 50 % аудитории сайта и затем сравнивают, какая страница показывает наибольший процент конверсии.</vt:lpstr>
      <vt:lpstr>Итоги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Теория вероятностей и математическая статистика</dc:title>
  <cp:lastModifiedBy>Svetlana Medvedeva</cp:lastModifiedBy>
  <cp:revision>6</cp:revision>
  <dcterms:modified xsi:type="dcterms:W3CDTF">2020-09-20T14:50:38Z</dcterms:modified>
</cp:coreProperties>
</file>